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FBD379-7D45-46E1-8B69-140E975709F8}" type="datetimeFigureOut">
              <a:rPr lang="en-US" smtClean="0"/>
              <a:pPr/>
              <a:t>6/6/2011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FBD379-7D45-46E1-8B69-140E975709F8}" type="datetimeFigureOut">
              <a:rPr lang="en-US" smtClean="0"/>
              <a:pPr/>
              <a:t>6/6/2011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FBD379-7D45-46E1-8B69-140E975709F8}" type="datetimeFigureOut">
              <a:rPr lang="en-US" smtClean="0"/>
              <a:pPr/>
              <a:t>6/6/2011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FBD379-7D45-46E1-8B69-140E975709F8}" type="datetimeFigureOut">
              <a:rPr lang="en-US" smtClean="0"/>
              <a:pPr/>
              <a:t>6/6/2011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FBD379-7D45-46E1-8B69-140E975709F8}" type="datetimeFigureOut">
              <a:rPr lang="en-US" smtClean="0"/>
              <a:pPr/>
              <a:t>6/6/2011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FBD379-7D45-46E1-8B69-140E975709F8}" type="datetimeFigureOut">
              <a:rPr lang="en-US" smtClean="0"/>
              <a:pPr/>
              <a:t>6/6/2011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FBD379-7D45-46E1-8B69-140E975709F8}" type="datetimeFigureOut">
              <a:rPr lang="en-US" smtClean="0"/>
              <a:pPr/>
              <a:t>6/6/2011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FBD379-7D45-46E1-8B69-140E975709F8}" type="datetimeFigureOut">
              <a:rPr lang="en-US" smtClean="0"/>
              <a:pPr/>
              <a:t>6/6/2011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FBD379-7D45-46E1-8B69-140E975709F8}" type="datetimeFigureOut">
              <a:rPr lang="en-US" smtClean="0"/>
              <a:pPr/>
              <a:t>6/6/2011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FBD379-7D45-46E1-8B69-140E975709F8}" type="datetimeFigureOut">
              <a:rPr lang="en-US" smtClean="0"/>
              <a:pPr/>
              <a:t>6/6/2011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FBD379-7D45-46E1-8B69-140E975709F8}" type="datetimeFigureOut">
              <a:rPr lang="en-US" smtClean="0"/>
              <a:pPr/>
              <a:t>6/6/2011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333E88-A972-44F1-879A-BCE1FA7CAEC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BD379-7D45-46E1-8B69-140E975709F8}" type="datetimeFigureOut">
              <a:rPr lang="en-US" smtClean="0"/>
              <a:pPr/>
              <a:t>6/6/2011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3E88-A972-44F1-879A-BCE1FA7CAEC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130425"/>
            <a:ext cx="8286808" cy="1470025"/>
          </a:xfrm>
        </p:spPr>
        <p:txBody>
          <a:bodyPr>
            <a:noAutofit/>
          </a:bodyPr>
          <a:lstStyle/>
          <a:p>
            <a:r>
              <a:rPr lang="en-GB" sz="5400" dirty="0" smtClean="0"/>
              <a:t>Organisms of Steeple Woods</a:t>
            </a:r>
            <a:endParaRPr lang="en-GB"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organisms can be found in Woodland</a:t>
            </a:r>
            <a:endParaRPr lang="en-GB" dirty="0"/>
          </a:p>
        </p:txBody>
      </p:sp>
      <p:sp>
        <p:nvSpPr>
          <p:cNvPr id="3" name="Content Placeholder 2"/>
          <p:cNvSpPr>
            <a:spLocks noGrp="1"/>
          </p:cNvSpPr>
          <p:nvPr>
            <p:ph idx="1"/>
          </p:nvPr>
        </p:nvSpPr>
        <p:spPr/>
        <p:txBody>
          <a:bodyPr/>
          <a:lstStyle/>
          <a:p>
            <a:r>
              <a:rPr lang="en-GB" dirty="0" smtClean="0"/>
              <a:t>Invertebrates</a:t>
            </a:r>
          </a:p>
          <a:p>
            <a:r>
              <a:rPr lang="en-GB" dirty="0" smtClean="0"/>
              <a:t>Plant life</a:t>
            </a:r>
          </a:p>
          <a:p>
            <a:r>
              <a:rPr lang="en-GB" dirty="0" smtClean="0"/>
              <a:t>Birds</a:t>
            </a:r>
          </a:p>
          <a:p>
            <a:r>
              <a:rPr lang="en-GB" dirty="0" smtClean="0"/>
              <a:t>Mammals</a:t>
            </a:r>
            <a:endParaRPr lang="en-GB" dirty="0"/>
          </a:p>
        </p:txBody>
      </p:sp>
      <p:pic>
        <p:nvPicPr>
          <p:cNvPr id="4098" name="Picture 2" descr="http://ts3.mm.bing.net/images/thumbnail.aspx?q=895248837762&amp;id=7128714efa636dcb2401033ef086d590&amp;url=http%3a%2f%2fphotos.englishrules.com%2fnature%2fgarage-spider.jpg"/>
          <p:cNvPicPr>
            <a:picLocks noChangeAspect="1" noChangeArrowheads="1"/>
          </p:cNvPicPr>
          <p:nvPr/>
        </p:nvPicPr>
        <p:blipFill>
          <a:blip r:embed="rId2" cstate="print"/>
          <a:srcRect r="3278" b="27869"/>
          <a:stretch>
            <a:fillRect/>
          </a:stretch>
        </p:blipFill>
        <p:spPr bwMode="auto">
          <a:xfrm>
            <a:off x="4071934" y="2285992"/>
            <a:ext cx="4214842" cy="3143272"/>
          </a:xfrm>
          <a:prstGeom prst="rect">
            <a:avLst/>
          </a:prstGeom>
          <a:noFill/>
        </p:spPr>
      </p:pic>
      <p:pic>
        <p:nvPicPr>
          <p:cNvPr id="4100" name="Picture 4" descr="http://ts4.mm.bing.net/images/thumbnail.aspx?q=510397525155&amp;id=23f4de081cfed971af6d571ffe3d5a51&amp;url=http%3a%2f%2fwww.it-network-check.co.uk%2fbluebell.jpg"/>
          <p:cNvPicPr>
            <a:picLocks noChangeAspect="1" noChangeArrowheads="1"/>
          </p:cNvPicPr>
          <p:nvPr/>
        </p:nvPicPr>
        <p:blipFill>
          <a:blip r:embed="rId3" cstate="print"/>
          <a:srcRect/>
          <a:stretch>
            <a:fillRect/>
          </a:stretch>
        </p:blipFill>
        <p:spPr bwMode="auto">
          <a:xfrm>
            <a:off x="4071934" y="2285992"/>
            <a:ext cx="4214842" cy="3161132"/>
          </a:xfrm>
          <a:prstGeom prst="rect">
            <a:avLst/>
          </a:prstGeom>
          <a:noFill/>
        </p:spPr>
      </p:pic>
      <p:pic>
        <p:nvPicPr>
          <p:cNvPr id="4102" name="Picture 6" descr="http://ts3.mm.bing.net/images/thumbnail.aspx?q=817725318578&amp;id=1fabdc238abb5ddf20d984c43b5f6fe5&amp;url=http%3a%2f%2fmyphoto.nationaltrust.org.uk%2fcontent%2fuploads%2fentries%2f00994%2f63_large.jpg"/>
          <p:cNvPicPr>
            <a:picLocks noChangeAspect="1" noChangeArrowheads="1"/>
          </p:cNvPicPr>
          <p:nvPr/>
        </p:nvPicPr>
        <p:blipFill>
          <a:blip r:embed="rId4" cstate="print"/>
          <a:srcRect/>
          <a:stretch>
            <a:fillRect/>
          </a:stretch>
        </p:blipFill>
        <p:spPr bwMode="auto">
          <a:xfrm>
            <a:off x="4071934" y="2285992"/>
            <a:ext cx="4214843" cy="3143272"/>
          </a:xfrm>
          <a:prstGeom prst="rect">
            <a:avLst/>
          </a:prstGeom>
          <a:noFill/>
        </p:spPr>
      </p:pic>
      <p:pic>
        <p:nvPicPr>
          <p:cNvPr id="4104" name="Picture 8" descr="http://ts1.mm.bing.net/images/thumbnail.aspx?q=553956419636&amp;id=8a10dc2bcdd285bb2e9e95fd565e2f7c&amp;url=http%3a%2f%2fwww.creamygoodness.co.uk%2fImages%2fPhotos%2fAnimals2%2fBadgers2.jpg"/>
          <p:cNvPicPr>
            <a:picLocks noChangeAspect="1" noChangeArrowheads="1"/>
          </p:cNvPicPr>
          <p:nvPr/>
        </p:nvPicPr>
        <p:blipFill>
          <a:blip r:embed="rId5" cstate="print"/>
          <a:srcRect/>
          <a:stretch>
            <a:fillRect/>
          </a:stretch>
        </p:blipFill>
        <p:spPr bwMode="auto">
          <a:xfrm>
            <a:off x="4071934" y="2285992"/>
            <a:ext cx="4214842" cy="31432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41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1" presetClass="entr" presetSubtype="0" fill="hold" nodeType="withEffect">
                                  <p:stCondLst>
                                    <p:cond delay="0"/>
                                  </p:stCondLst>
                                  <p:childTnLst>
                                    <p:set>
                                      <p:cBhvr>
                                        <p:cTn id="26" dur="1" fill="hold">
                                          <p:stCondLst>
                                            <p:cond delay="0"/>
                                          </p:stCondLst>
                                        </p:cTn>
                                        <p:tgtEl>
                                          <p:spTgt spid="410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3" presetID="1" presetClass="entr" presetSubtype="0" fill="hold" nodeType="withEffect">
                                  <p:stCondLst>
                                    <p:cond delay="0"/>
                                  </p:stCondLst>
                                  <p:childTnLst>
                                    <p:set>
                                      <p:cBhvr>
                                        <p:cTn id="34" dur="1" fill="hold">
                                          <p:stCondLst>
                                            <p:cond delay="0"/>
                                          </p:stCondLst>
                                        </p:cTn>
                                        <p:tgtEl>
                                          <p:spTgt spid="4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Food web"/>
          <p:cNvPicPr>
            <a:picLocks noChangeAspect="1" noChangeArrowheads="1"/>
          </p:cNvPicPr>
          <p:nvPr/>
        </p:nvPicPr>
        <p:blipFill>
          <a:blip r:embed="rId2" cstate="print"/>
          <a:srcRect/>
          <a:stretch>
            <a:fillRect/>
          </a:stretch>
        </p:blipFill>
        <p:spPr bwMode="auto">
          <a:xfrm>
            <a:off x="1857356" y="1428736"/>
            <a:ext cx="5429288" cy="4349601"/>
          </a:xfrm>
          <a:prstGeom prst="rect">
            <a:avLst/>
          </a:prstGeom>
          <a:noFill/>
        </p:spPr>
      </p:pic>
      <p:sp>
        <p:nvSpPr>
          <p:cNvPr id="3" name="Title 1"/>
          <p:cNvSpPr>
            <a:spLocks noGrp="1"/>
          </p:cNvSpPr>
          <p:nvPr>
            <p:ph type="title"/>
          </p:nvPr>
        </p:nvSpPr>
        <p:spPr>
          <a:xfrm>
            <a:off x="457200" y="274638"/>
            <a:ext cx="8229600" cy="1143000"/>
          </a:xfrm>
        </p:spPr>
        <p:txBody>
          <a:bodyPr/>
          <a:lstStyle/>
          <a:p>
            <a:r>
              <a:rPr lang="en-GB" dirty="0" smtClean="0"/>
              <a:t>Woodland Food Web</a:t>
            </a:r>
            <a:endParaRPr lang="en-GB" dirty="0"/>
          </a:p>
        </p:txBody>
      </p:sp>
      <p:sp>
        <p:nvSpPr>
          <p:cNvPr id="4" name="TextBox 3"/>
          <p:cNvSpPr txBox="1"/>
          <p:nvPr/>
        </p:nvSpPr>
        <p:spPr>
          <a:xfrm>
            <a:off x="2714612" y="6072206"/>
            <a:ext cx="3650295" cy="369332"/>
          </a:xfrm>
          <a:prstGeom prst="rect">
            <a:avLst/>
          </a:prstGeom>
          <a:noFill/>
        </p:spPr>
        <p:txBody>
          <a:bodyPr wrap="none" rtlCol="0">
            <a:spAutoFit/>
          </a:bodyPr>
          <a:lstStyle/>
          <a:p>
            <a:r>
              <a:rPr lang="en-GB" dirty="0" smtClean="0"/>
              <a:t>What can you tell from this diagram?</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Bird life in Woodland</a:t>
            </a:r>
            <a:endParaRPr lang="en-GB" dirty="0"/>
          </a:p>
        </p:txBody>
      </p:sp>
      <p:sp>
        <p:nvSpPr>
          <p:cNvPr id="3" name="Content Placeholder 2"/>
          <p:cNvSpPr>
            <a:spLocks noGrp="1"/>
          </p:cNvSpPr>
          <p:nvPr>
            <p:ph idx="1"/>
          </p:nvPr>
        </p:nvSpPr>
        <p:spPr/>
        <p:txBody>
          <a:bodyPr/>
          <a:lstStyle/>
          <a:p>
            <a:r>
              <a:rPr lang="en-GB" dirty="0" smtClean="0"/>
              <a:t>Birds are one of main predators in the Woodland Food Web</a:t>
            </a:r>
          </a:p>
          <a:p>
            <a:r>
              <a:rPr lang="en-GB" dirty="0" smtClean="0"/>
              <a:t>Birds can be the top predator in a Woodland Food Web</a:t>
            </a:r>
          </a:p>
          <a:p>
            <a:r>
              <a:rPr lang="en-GB" dirty="0" smtClean="0"/>
              <a:t>Majority of birds feed on invertebrates during the summer period</a:t>
            </a:r>
          </a:p>
          <a:p>
            <a:r>
              <a:rPr lang="en-GB" dirty="0" smtClean="0"/>
              <a:t>Some birds feed on other birds, these are called Birds of Prey or Raptors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642918"/>
            <a:ext cx="8229600" cy="6000792"/>
          </a:xfrm>
        </p:spPr>
        <p:txBody>
          <a:bodyPr>
            <a:normAutofit/>
          </a:bodyPr>
          <a:lstStyle/>
          <a:p>
            <a:r>
              <a:rPr lang="en-GB" sz="2800" dirty="0" smtClean="0"/>
              <a:t>Hypothesis</a:t>
            </a:r>
            <a:r>
              <a:rPr lang="en-GB" sz="2800" dirty="0" smtClean="0"/>
              <a:t>: There are more birds on the trees than on the ground.</a:t>
            </a:r>
          </a:p>
          <a:p>
            <a:endParaRPr lang="en-GB" dirty="0" smtClean="0"/>
          </a:p>
          <a:p>
            <a:r>
              <a:rPr lang="en-GB" sz="2800" dirty="0" smtClean="0"/>
              <a:t>Task: For the next 30 minutes, we are going to Steeple Woods to find examples of bird life. Use the Identification Keys given to you to identify the birds you see. While doing the task think about:</a:t>
            </a:r>
          </a:p>
          <a:p>
            <a:pPr lvl="1"/>
            <a:r>
              <a:rPr lang="en-GB" dirty="0" smtClean="0"/>
              <a:t>where the birds have been seen and whether </a:t>
            </a:r>
            <a:r>
              <a:rPr lang="en-GB" dirty="0" smtClean="0"/>
              <a:t>your observations</a:t>
            </a:r>
            <a:r>
              <a:rPr lang="en-GB" dirty="0" smtClean="0"/>
              <a:t> support </a:t>
            </a:r>
            <a:r>
              <a:rPr lang="en-GB" dirty="0" smtClean="0"/>
              <a:t>the </a:t>
            </a:r>
            <a:r>
              <a:rPr lang="en-GB" dirty="0" smtClean="0"/>
              <a:t>above hypothesis</a:t>
            </a:r>
            <a:endParaRPr lang="en-GB" dirty="0" smtClean="0"/>
          </a:p>
          <a:p>
            <a:pPr lvl="1"/>
            <a:r>
              <a:rPr lang="en-GB" dirty="0" smtClean="0"/>
              <a:t>where the invertebrates are in the woods. They </a:t>
            </a:r>
            <a:r>
              <a:rPr lang="en-GB" dirty="0" smtClean="0"/>
              <a:t>provide an important food </a:t>
            </a:r>
            <a:r>
              <a:rPr lang="en-GB" dirty="0" smtClean="0"/>
              <a:t>source for many bird species</a:t>
            </a:r>
            <a:r>
              <a:rPr lang="en-GB" dirty="0" smtClean="0"/>
              <a:t>.</a:t>
            </a:r>
            <a:endParaRPr lang="en-GB"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642918"/>
            <a:ext cx="8229600" cy="5715040"/>
          </a:xfrm>
        </p:spPr>
        <p:txBody>
          <a:bodyPr>
            <a:normAutofit/>
          </a:bodyPr>
          <a:lstStyle/>
          <a:p>
            <a:r>
              <a:rPr lang="en-GB" sz="2800" dirty="0" smtClean="0"/>
              <a:t>Hypothesis</a:t>
            </a:r>
            <a:r>
              <a:rPr lang="en-GB" sz="2800" dirty="0" smtClean="0"/>
              <a:t>: There are more birds on the trees than on the ground.</a:t>
            </a:r>
          </a:p>
          <a:p>
            <a:endParaRPr lang="en-GB" dirty="0" smtClean="0"/>
          </a:p>
          <a:p>
            <a:r>
              <a:rPr lang="en-GB" sz="2800" dirty="0" smtClean="0"/>
              <a:t>Task: Write a paragraph stating whether </a:t>
            </a:r>
            <a:r>
              <a:rPr lang="en-GB" sz="2800" dirty="0" smtClean="0"/>
              <a:t>or </a:t>
            </a:r>
            <a:r>
              <a:rPr lang="en-GB" sz="2800" dirty="0" smtClean="0"/>
              <a:t>not the </a:t>
            </a:r>
            <a:r>
              <a:rPr lang="en-GB" sz="2800" dirty="0" smtClean="0"/>
              <a:t>hypotheses </a:t>
            </a:r>
            <a:r>
              <a:rPr lang="en-GB" sz="2800" dirty="0" smtClean="0"/>
              <a:t>supported by your observations. </a:t>
            </a:r>
            <a:r>
              <a:rPr lang="en-GB" sz="2800" dirty="0" smtClean="0"/>
              <a:t>Think about:</a:t>
            </a:r>
          </a:p>
          <a:p>
            <a:pPr lvl="1"/>
            <a:r>
              <a:rPr lang="en-GB" dirty="0" smtClean="0"/>
              <a:t>The invertebrates in the woods. Are they on the ground or on the tree bark?</a:t>
            </a:r>
          </a:p>
          <a:p>
            <a:pPr lvl="1"/>
            <a:r>
              <a:rPr lang="en-GB" dirty="0" smtClean="0"/>
              <a:t>Why are the birds adapted to the woodland environment? Body size, colour, beak shape, etc.</a:t>
            </a:r>
          </a:p>
          <a:p>
            <a:pPr lvl="1"/>
            <a:r>
              <a:rPr lang="en-GB" dirty="0" smtClean="0"/>
              <a:t>The protection from predators.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242</Words>
  <Application>Microsoft Office PowerPoint</Application>
  <PresentationFormat>On-screen Show (4:3)</PresentationFormat>
  <Paragraphs>24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Organisms of Steeple Woods</vt:lpstr>
      <vt:lpstr>What organisms can be found in Woodland</vt:lpstr>
      <vt:lpstr>Woodland Food Web</vt:lpstr>
      <vt:lpstr>Bird life in Woodland</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dc:creator>
  <cp:lastModifiedBy>gavin.nicol</cp:lastModifiedBy>
  <cp:revision>43</cp:revision>
  <dcterms:created xsi:type="dcterms:W3CDTF">2011-04-22T17:19:12Z</dcterms:created>
  <dcterms:modified xsi:type="dcterms:W3CDTF">2011-06-06T08:20:05Z</dcterms:modified>
</cp:coreProperties>
</file>